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302"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407" r:id="rId18"/>
    <p:sldId id="40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74" autoAdjust="0"/>
    <p:restoredTop sz="72940" autoAdjust="0"/>
  </p:normalViewPr>
  <p:slideViewPr>
    <p:cSldViewPr>
      <p:cViewPr>
        <p:scale>
          <a:sx n="99" d="100"/>
          <a:sy n="99" d="100"/>
        </p:scale>
        <p:origin x="1408"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attempt:</a:t>
            </a:r>
            <a:r>
              <a:rPr lang="en-US" baseline="0" dirty="0" smtClean="0"/>
              <a:t> </a:t>
            </a:r>
            <a:r>
              <a:rPr lang="en-US" dirty="0" smtClean="0"/>
              <a:t>check whether there’s a path</a:t>
            </a:r>
            <a:r>
              <a:rPr lang="en-US" baseline="0" dirty="0" smtClean="0"/>
              <a:t> between two variables.  Check whether it’s been blocked by some evidence.  If not, then they are conditionally independent.</a:t>
            </a:r>
          </a:p>
          <a:p>
            <a:r>
              <a:rPr lang="en-US" baseline="0" dirty="0" smtClean="0"/>
              <a:t>Too simple. </a:t>
            </a:r>
          </a:p>
          <a:p>
            <a:endParaRPr lang="en-US" baseline="0" dirty="0" smtClean="0"/>
          </a:p>
          <a:p>
            <a:r>
              <a:rPr lang="en-US" baseline="0" dirty="0" smtClean="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WRITE</a:t>
            </a:r>
            <a:r>
              <a:rPr lang="en-US" baseline="0" dirty="0" smtClean="0"/>
              <a:t> THIS on the board.  It’s useful for the next </a:t>
            </a:r>
            <a:r>
              <a:rPr lang="en-US" baseline="0" smtClean="0"/>
              <a:t>few slides.</a:t>
            </a:r>
            <a:r>
              <a:rPr lang="en-US" smtClean="0"/>
              <a:t/>
            </a:r>
            <a:br>
              <a:rPr lang="en-US" smtClean="0"/>
            </a:br>
            <a:r>
              <a:rPr lang="en-US" smtClean="0"/>
              <a:t/>
            </a:r>
            <a:br>
              <a:rPr lang="en-US" smtClean="0"/>
            </a:br>
            <a:r>
              <a:rPr lang="en-US" dirty="0" smtClean="0"/>
              <a:t>First </a:t>
            </a:r>
            <a:r>
              <a:rPr lang="en-US" dirty="0" smtClean="0"/>
              <a:t>one is a causal change.  When the middle variable isn’t active, then there’s influence between the first and the third.</a:t>
            </a:r>
            <a:r>
              <a:rPr lang="en-US" baseline="0" dirty="0" smtClean="0"/>
              <a:t>  However, once you observe the middle variable, it blocks the influences between them and makes them independent. </a:t>
            </a:r>
          </a:p>
          <a:p>
            <a:r>
              <a:rPr lang="en-US" baseline="0" dirty="0" smtClean="0"/>
              <a:t>Second is the common cause.  Same story.</a:t>
            </a:r>
          </a:p>
          <a:p>
            <a:r>
              <a:rPr lang="en-US" baseline="0" dirty="0" smtClean="0"/>
              <a:t>Third is the common effect.  This is the odd one out.</a:t>
            </a:r>
          </a:p>
          <a:p>
            <a:endParaRPr lang="en-US" baseline="0" dirty="0" smtClean="0"/>
          </a:p>
          <a:p>
            <a:r>
              <a:rPr lang="en-US" baseline="0" dirty="0" smtClean="0"/>
              <a:t>What does it mean to be an active triple or inactive triple in the larger context?  </a:t>
            </a:r>
          </a:p>
          <a:p>
            <a:r>
              <a:rPr lang="en-US" baseline="0" dirty="0" smtClean="0"/>
              <a:t>If every triple along a path is active, then we have an active path.</a:t>
            </a:r>
          </a:p>
          <a:p>
            <a:r>
              <a:rPr lang="en-US" baseline="0" dirty="0" smtClean="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Is it guaranteed to be true for</a:t>
            </a:r>
            <a:r>
              <a:rPr lang="en-US" baseline="0" dirty="0" smtClean="0"/>
              <a:t> Xi and </a:t>
            </a:r>
            <a:r>
              <a:rPr lang="en-US" baseline="0" dirty="0" err="1" smtClean="0"/>
              <a:t>Xj</a:t>
            </a:r>
            <a:r>
              <a:rPr lang="en-US" baseline="0" dirty="0" smtClean="0"/>
              <a:t> are independent given these variables and given this BN structure.</a:t>
            </a:r>
          </a:p>
          <a:p>
            <a:endParaRPr lang="en-US" baseline="0" dirty="0" smtClean="0"/>
          </a:p>
          <a:p>
            <a:r>
              <a:rPr lang="en-US" baseline="0" dirty="0" smtClean="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178543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Answer some useful query about a probability</a:t>
            </a:r>
            <a:r>
              <a:rPr lang="en-US" baseline="0" dirty="0" smtClean="0"/>
              <a:t> distribution.</a:t>
            </a:r>
          </a:p>
          <a:p>
            <a:endParaRPr lang="en-US" baseline="0" dirty="0" smtClean="0"/>
          </a:p>
          <a:p>
            <a:r>
              <a:rPr lang="en-US" dirty="0" smtClean="0"/>
              <a:t>Two</a:t>
            </a:r>
            <a:r>
              <a:rPr lang="en-US" baseline="0" dirty="0" smtClean="0"/>
              <a:t> use cases.</a:t>
            </a:r>
          </a:p>
          <a:p>
            <a:r>
              <a:rPr lang="en-US" baseline="0" dirty="0" smtClean="0"/>
              <a:t>1. Determine the posterior probability of some query given some evidence.</a:t>
            </a:r>
          </a:p>
          <a:p>
            <a:r>
              <a:rPr lang="en-US" dirty="0" smtClean="0"/>
              <a:t>2. Pick</a:t>
            </a:r>
            <a:r>
              <a:rPr lang="en-US" baseline="0" dirty="0" smtClean="0"/>
              <a:t> the most likely instantiation of the query variable given that evidence. </a:t>
            </a:r>
          </a:p>
          <a:p>
            <a:endParaRPr lang="en-US" baseline="0" dirty="0" smtClean="0"/>
          </a:p>
          <a:p>
            <a:r>
              <a:rPr lang="en-US" baseline="0" dirty="0" smtClean="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 enumeration is something that we looked at before. </a:t>
            </a:r>
          </a:p>
          <a:p>
            <a:r>
              <a:rPr lang="en-US" dirty="0" smtClean="0"/>
              <a:t>Evidence, query and hidden</a:t>
            </a:r>
            <a:r>
              <a:rPr lang="en-US" baseline="0" dirty="0" smtClean="0"/>
              <a:t> variables. </a:t>
            </a:r>
          </a:p>
          <a:p>
            <a:r>
              <a:rPr lang="en-US" dirty="0" smtClean="0"/>
              <a:t>Hidden</a:t>
            </a:r>
            <a:r>
              <a:rPr lang="en-US" baseline="0" dirty="0" smtClean="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Query: Distribution for Burglary given +j</a:t>
            </a:r>
            <a:r>
              <a:rPr lang="en-US" baseline="0" dirty="0" smtClean="0"/>
              <a:t> and +m</a:t>
            </a:r>
          </a:p>
          <a:p>
            <a:r>
              <a:rPr lang="en-US" baseline="0" dirty="0" smtClean="0"/>
              <a:t>Step 1: The conditional is proportional to the joint between these variables.  We’ll re-scale by the sum of the </a:t>
            </a:r>
            <a:r>
              <a:rPr lang="en-US" baseline="0" dirty="0" err="1" smtClean="0"/>
              <a:t>entires</a:t>
            </a:r>
            <a:r>
              <a:rPr lang="en-US" baseline="0" dirty="0" smtClean="0"/>
              <a:t>. </a:t>
            </a:r>
            <a:endParaRPr lang="en-US" dirty="0" smtClean="0"/>
          </a:p>
          <a:p>
            <a:r>
              <a:rPr lang="en-US" dirty="0" smtClean="0"/>
              <a:t>Step 2:</a:t>
            </a:r>
            <a:r>
              <a:rPr lang="en-US" baseline="0" dirty="0" smtClean="0"/>
              <a:t> Sum over the hidden variables.</a:t>
            </a:r>
          </a:p>
          <a:p>
            <a:r>
              <a:rPr lang="en-US" baseline="0" dirty="0" smtClean="0"/>
              <a:t>Step 3: Definition of the joint distribution given the Bayes Net. </a:t>
            </a:r>
          </a:p>
          <a:p>
            <a:r>
              <a:rPr lang="en-US" baseline="0" dirty="0" smtClean="0"/>
              <a:t>Finally, spell out the sum.</a:t>
            </a:r>
          </a:p>
          <a:p>
            <a:r>
              <a:rPr lang="en-US" baseline="0" dirty="0" smtClean="0"/>
              <a:t>B is capital because that’s still a variable.  We’re building a table for it. </a:t>
            </a:r>
          </a:p>
          <a:p>
            <a:endParaRPr lang="en-US" baseline="0" dirty="0" smtClean="0"/>
          </a:p>
          <a:p>
            <a:r>
              <a:rPr lang="en-US" baseline="0" dirty="0" smtClean="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Shaded = observed.</a:t>
            </a:r>
          </a:p>
          <a:p>
            <a:r>
              <a:rPr lang="en-US" dirty="0" smtClean="0"/>
              <a:t>Non-shaded= unobserved.  13</a:t>
            </a:r>
            <a:r>
              <a:rPr lang="en-US" baseline="0" dirty="0" smtClean="0"/>
              <a:t> of those, so 2^13 items to compute. 2^13 = </a:t>
            </a:r>
            <a:r>
              <a:rPr lang="is-IS" baseline="0" dirty="0" smtClean="0"/>
              <a:t>8,192</a:t>
            </a:r>
            <a:r>
              <a:rPr lang="en-US" baseline="0" dirty="0" smtClean="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The numbers show a deterministic chain.  It renders</a:t>
            </a:r>
            <a:r>
              <a:rPr lang="en-US" baseline="0" dirty="0" smtClean="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assumptions that are available to us are given by P(X,Y,X)</a:t>
            </a:r>
            <a:r>
              <a:rPr lang="en-US" baseline="0" dirty="0" smtClean="0"/>
              <a:t> = P(X) P(Y|X) P(Z|Y)</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X  is always</a:t>
            </a:r>
            <a:r>
              <a:rPr lang="en-US" baseline="0" dirty="0" smtClean="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Special case where observing the thing in the middle make things depend</a:t>
            </a:r>
            <a:r>
              <a:rPr lang="en-US" baseline="0" dirty="0" smtClean="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P(C,B,Z) </a:t>
            </a:r>
            <a:r>
              <a:rPr lang="en-US" baseline="0" dirty="0" smtClean="0"/>
              <a:t>= </a:t>
            </a:r>
            <a:r>
              <a:rPr lang="en-US" baseline="0" dirty="0" smtClean="0"/>
              <a:t>P(Y) P(B) P(Z </a:t>
            </a:r>
            <a:r>
              <a:rPr lang="en-US" baseline="0" dirty="0" smtClean="0"/>
              <a:t>| </a:t>
            </a:r>
            <a:r>
              <a:rPr lang="en-US" baseline="0" dirty="0" smtClean="0"/>
              <a:t>B, </a:t>
            </a:r>
            <a:r>
              <a:rPr lang="en-US" baseline="0" dirty="0" smtClean="0"/>
              <a: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smtClean="0">
                <a:solidFill>
                  <a:schemeClr val="tx1"/>
                </a:solidFill>
                <a:effectLst/>
                <a:latin typeface="Arial" charset="0"/>
                <a:ea typeface="ＭＳ Ｐゴシック" charset="0"/>
                <a:cs typeface="ＭＳ Ｐゴシック" charset="0"/>
              </a:rPr>
              <a:t>Σ</a:t>
            </a:r>
            <a:r>
              <a:rPr lang="en-US" sz="1200" b="0" i="0" u="none" strike="noStrike" kern="1200" baseline="0" dirty="0" smtClean="0">
                <a:solidFill>
                  <a:schemeClr val="tx1"/>
                </a:solidFill>
                <a:effectLst/>
                <a:latin typeface="Arial" charset="0"/>
                <a:ea typeface="ＭＳ Ｐゴシック" charset="0"/>
                <a:cs typeface="ＭＳ Ｐゴシック" charset="0"/>
              </a:rPr>
              <a:t>_ </a:t>
            </a:r>
            <a:r>
              <a:rPr lang="en-US" baseline="0" dirty="0" smtClean="0"/>
              <a:t>Z </a:t>
            </a:r>
            <a:r>
              <a:rPr lang="en-US" baseline="0" dirty="0" smtClean="0"/>
              <a:t>P(C,B,E) =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Z </a:t>
            </a:r>
            <a:r>
              <a:rPr lang="en-US" baseline="0" dirty="0" smtClean="0"/>
              <a:t>P(C) P(B) </a:t>
            </a:r>
            <a:r>
              <a:rPr lang="en-US" baseline="0" dirty="0" smtClean="0"/>
              <a:t>P(Z </a:t>
            </a:r>
            <a:r>
              <a:rPr lang="en-US" baseline="0" dirty="0" smtClean="0"/>
              <a:t>|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rearrange the </a:t>
            </a:r>
            <a:r>
              <a:rPr lang="en-US" baseline="0" dirty="0" err="1" smtClean="0"/>
              <a:t>righthand</a:t>
            </a:r>
            <a:r>
              <a:rPr lang="en-US" baseline="0" dirty="0" smtClean="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_Z </a:t>
            </a:r>
            <a:r>
              <a:rPr lang="en-US" baseline="0" dirty="0" smtClean="0"/>
              <a:t>P(C,B,E) =  P(C) P(B)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Z </a:t>
            </a:r>
            <a:r>
              <a:rPr lang="en-US" baseline="0" dirty="0" smtClean="0"/>
              <a:t>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term </a:t>
            </a: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_Z P(Z </a:t>
            </a:r>
            <a:r>
              <a:rPr lang="en-US" baseline="0" dirty="0" smtClean="0"/>
              <a:t>|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X_i</a:t>
            </a:r>
            <a:r>
              <a:rPr lang="en-US" baseline="0" dirty="0" smtClean="0"/>
              <a:t>  _||_  X_1 </a:t>
            </a:r>
            <a:r>
              <a:rPr lang="mr-IN" baseline="0" dirty="0" smtClean="0"/>
              <a:t>…</a:t>
            </a:r>
            <a:r>
              <a:rPr lang="en-US" baseline="0" dirty="0" smtClean="0"/>
              <a:t> X_i-1 </a:t>
            </a:r>
            <a:r>
              <a:rPr lang="mr-IN" baseline="0" dirty="0" smtClean="0"/>
              <a:t>–</a:t>
            </a:r>
            <a:r>
              <a:rPr lang="en-US" baseline="0" dirty="0" smtClean="0"/>
              <a:t> parents(</a:t>
            </a:r>
            <a:r>
              <a:rPr lang="en-US" baseline="0" dirty="0" err="1" smtClean="0"/>
              <a:t>X_i</a:t>
            </a:r>
            <a:r>
              <a:rPr lang="en-US" baseline="0" dirty="0" smtClean="0"/>
              <a:t>) | parents (</a:t>
            </a:r>
            <a:r>
              <a:rPr lang="en-US" baseline="0" dirty="0" err="1" smtClean="0"/>
              <a:t>X_i</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Break the graph down to triples.  Check if there is influence running along those triples.</a:t>
            </a:r>
            <a:r>
              <a:rPr lang="en-US" baseline="0" dirty="0" smtClean="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1.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tags" Target="../tags/tag16.xml"/><Relationship Id="rId2" Type="http://schemas.openxmlformats.org/officeDocument/2006/relationships/tags" Target="../tags/tag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20.xml"/><Relationship Id="rId2"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tags" Target="../tags/tag22.xml"/><Relationship Id="rId2" Type="http://schemas.openxmlformats.org/officeDocument/2006/relationships/tags" Target="../tags/tag23.xml"/></Relationships>
</file>

<file path=ppt/slides/_rels/slide18.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 Id="rId1" Type="http://schemas.openxmlformats.org/officeDocument/2006/relationships/tags" Target="../tags/tag25.xml"/><Relationship Id="rId2" Type="http://schemas.openxmlformats.org/officeDocument/2006/relationships/tags" Target="../tags/tag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tags" Target="../tags/tag30.xml"/><Relationship Id="rId2" Type="http://schemas.openxmlformats.org/officeDocument/2006/relationships/tags" Target="../tags/tag31.xml"/></Relationships>
</file>

<file path=ppt/slides/_rels/slide22.xml.rels><?xml version="1.0" encoding="UTF-8" standalone="yes"?>
<Relationships xmlns="http://schemas.openxmlformats.org/package/2006/relationships"><Relationship Id="rId9" Type="http://schemas.openxmlformats.org/officeDocument/2006/relationships/tags" Target="../tags/tag40.xml"/><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emf"/><Relationship Id="rId10" Type="http://schemas.openxmlformats.org/officeDocument/2006/relationships/tags" Target="../tags/tag41.xml"/><Relationship Id="rId11" Type="http://schemas.openxmlformats.org/officeDocument/2006/relationships/slideLayout" Target="../slideLayouts/slideLayout2.xml"/><Relationship Id="rId12" Type="http://schemas.openxmlformats.org/officeDocument/2006/relationships/notesSlide" Target="../notesSlides/notesSlide15.xml"/><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slideLayout" Target="../slideLayouts/slideLayout2.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tags" Target="../tags/tag42.xml"/><Relationship Id="rId2"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1" Type="http://schemas.openxmlformats.org/officeDocument/2006/relationships/tags" Target="../tags/tag45.xml"/><Relationship Id="rId2" Type="http://schemas.openxmlformats.org/officeDocument/2006/relationships/tags" Target="../tags/tag46.xml"/></Relationships>
</file>

<file path=ppt/slides/_rels/slide37.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82.png"/><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tags" Target="../tags/tag52.xml"/><Relationship Id="rId6" Type="http://schemas.openxmlformats.org/officeDocument/2006/relationships/tags" Target="../tags/tag53.xml"/><Relationship Id="rId7" Type="http://schemas.openxmlformats.org/officeDocument/2006/relationships/slideLayout" Target="../slideLayouts/slideLayout2.xml"/><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4.xml"/><Relationship Id="rId2" Type="http://schemas.openxmlformats.org/officeDocument/2006/relationships/tags" Target="../tags/tag55.xml"/></Relationships>
</file>

<file path=ppt/slides/_rels/slide4.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2.xml"/><Relationship Id="rId5" Type="http://schemas.openxmlformats.org/officeDocument/2006/relationships/notesSlide" Target="../notesSlides/notesSlide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tags" Target="../tags/tag7.xml"/><Relationship Id="rId2" Type="http://schemas.openxmlformats.org/officeDocument/2006/relationships/tags" Target="../tags/tag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tags" Target="../tags/tag60.xml"/><Relationship Id="rId4" Type="http://schemas.openxmlformats.org/officeDocument/2006/relationships/tags" Target="../tags/tag61.xml"/><Relationship Id="rId5" Type="http://schemas.openxmlformats.org/officeDocument/2006/relationships/slideLayout" Target="../slideLayouts/slideLayout2.xml"/><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 Type="http://schemas.openxmlformats.org/officeDocument/2006/relationships/tags" Target="../tags/tag58.xml"/><Relationship Id="rId2" Type="http://schemas.openxmlformats.org/officeDocument/2006/relationships/tags" Target="../tags/tag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48.xml.rels><?xml version="1.0" encoding="UTF-8" standalone="yes"?>
<Relationships xmlns="http://schemas.openxmlformats.org/package/2006/relationships"><Relationship Id="rId9" Type="http://schemas.openxmlformats.org/officeDocument/2006/relationships/tags" Target="../tags/tag70.xml"/><Relationship Id="rId20" Type="http://schemas.openxmlformats.org/officeDocument/2006/relationships/image" Target="../media/image105.png"/><Relationship Id="rId21" Type="http://schemas.openxmlformats.org/officeDocument/2006/relationships/image" Target="../media/image106.pn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96.png"/><Relationship Id="rId10" Type="http://schemas.openxmlformats.org/officeDocument/2006/relationships/tags" Target="../tags/tag71.xml"/><Relationship Id="rId11" Type="http://schemas.openxmlformats.org/officeDocument/2006/relationships/tags" Target="../tags/tag72.xml"/><Relationship Id="rId12" Type="http://schemas.openxmlformats.org/officeDocument/2006/relationships/tags" Target="../tags/tag73.xml"/><Relationship Id="rId13" Type="http://schemas.openxmlformats.org/officeDocument/2006/relationships/slideLayout" Target="../slideLayouts/slideLayout2.xml"/><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png"/><Relationship Id="rId19" Type="http://schemas.openxmlformats.org/officeDocument/2006/relationships/image" Target="../media/image104.png"/><Relationship Id="rId1" Type="http://schemas.openxmlformats.org/officeDocument/2006/relationships/tags" Target="../tags/tag62.xml"/><Relationship Id="rId2" Type="http://schemas.openxmlformats.org/officeDocument/2006/relationships/tags" Target="../tags/tag63.xml"/><Relationship Id="rId3" Type="http://schemas.openxmlformats.org/officeDocument/2006/relationships/tags" Target="../tags/tag64.xml"/><Relationship Id="rId4" Type="http://schemas.openxmlformats.org/officeDocument/2006/relationships/tags" Target="../tags/tag65.xml"/><Relationship Id="rId5" Type="http://schemas.openxmlformats.org/officeDocument/2006/relationships/tags" Target="../tags/tag66.xml"/><Relationship Id="rId6" Type="http://schemas.openxmlformats.org/officeDocument/2006/relationships/tags" Target="../tags/tag67.xml"/><Relationship Id="rId7" Type="http://schemas.openxmlformats.org/officeDocument/2006/relationships/tags" Target="../tags/tag68.xml"/><Relationship Id="rId8" Type="http://schemas.openxmlformats.org/officeDocument/2006/relationships/tags" Target="../tags/tag6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96.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tags" Target="../tags/tag78.xml"/><Relationship Id="rId4" Type="http://schemas.openxmlformats.org/officeDocument/2006/relationships/slideLayout" Target="../slideLayouts/slideLayout2.xml"/><Relationship Id="rId5" Type="http://schemas.openxmlformats.org/officeDocument/2006/relationships/notesSlide" Target="../notesSlides/notesSlide22.xml"/><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tags" Target="../tags/tag76.xml"/><Relationship Id="rId2" Type="http://schemas.openxmlformats.org/officeDocument/2006/relationships/tags" Target="../tags/tag77.xml"/></Relationships>
</file>

<file path=ppt/slides/_rels/slide53.xml.rels><?xml version="1.0" encoding="UTF-8" standalone="yes"?>
<Relationships xmlns="http://schemas.openxmlformats.org/package/2006/relationships"><Relationship Id="rId3" Type="http://schemas.openxmlformats.org/officeDocument/2006/relationships/tags" Target="../tags/tag81.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114.png"/><Relationship Id="rId7" Type="http://schemas.openxmlformats.org/officeDocument/2006/relationships/image" Target="../media/image118.png"/><Relationship Id="rId8" Type="http://schemas.openxmlformats.org/officeDocument/2006/relationships/image" Target="../media/image119.png"/><Relationship Id="rId1" Type="http://schemas.openxmlformats.org/officeDocument/2006/relationships/tags" Target="../tags/tag79.xml"/><Relationship Id="rId2" Type="http://schemas.openxmlformats.org/officeDocument/2006/relationships/tags" Target="../tags/tag8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slideLayout" Target="../slideLayouts/slideLayout2.xml"/><Relationship Id="rId6" Type="http://schemas.openxmlformats.org/officeDocument/2006/relationships/image" Target="../media/image122.png"/><Relationship Id="rId7" Type="http://schemas.openxmlformats.org/officeDocument/2006/relationships/image" Target="../media/image123.png"/><Relationship Id="rId8" Type="http://schemas.openxmlformats.org/officeDocument/2006/relationships/image" Target="../media/image124.png"/><Relationship Id="rId9" Type="http://schemas.openxmlformats.org/officeDocument/2006/relationships/image" Target="../media/image125.png"/><Relationship Id="rId1" Type="http://schemas.openxmlformats.org/officeDocument/2006/relationships/tags" Target="../tags/tag82.xml"/><Relationship Id="rId2" Type="http://schemas.openxmlformats.org/officeDocument/2006/relationships/tags" Target="../tags/tag83.xml"/></Relationships>
</file>

<file path=ppt/slides/_rels/slide56.xml.rels><?xml version="1.0" encoding="UTF-8" standalone="yes"?>
<Relationships xmlns="http://schemas.openxmlformats.org/package/2006/relationships"><Relationship Id="rId3" Type="http://schemas.openxmlformats.org/officeDocument/2006/relationships/tags" Target="../tags/tag88.xml"/><Relationship Id="rId4" Type="http://schemas.openxmlformats.org/officeDocument/2006/relationships/tags" Target="../tags/tag89.xml"/><Relationship Id="rId5" Type="http://schemas.openxmlformats.org/officeDocument/2006/relationships/tags" Target="../tags/tag90.xml"/><Relationship Id="rId6" Type="http://schemas.openxmlformats.org/officeDocument/2006/relationships/slideLayout" Target="../slideLayouts/slideLayout2.xml"/><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1" Type="http://schemas.openxmlformats.org/officeDocument/2006/relationships/image" Target="../media/image130.png"/><Relationship Id="rId1" Type="http://schemas.openxmlformats.org/officeDocument/2006/relationships/tags" Target="../tags/tag86.xml"/><Relationship Id="rId2" Type="http://schemas.openxmlformats.org/officeDocument/2006/relationships/tags" Target="../tags/tag87.xml"/></Relationships>
</file>

<file path=ppt/slides/_rels/slide57.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2.xml"/><Relationship Id="rId3"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97.png"/><Relationship Id="rId1" Type="http://schemas.openxmlformats.org/officeDocument/2006/relationships/tags" Target="../tags/tag92.xml"/><Relationship Id="rId2" Type="http://schemas.openxmlformats.org/officeDocument/2006/relationships/tags" Target="../tags/tag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 Type="http://schemas.openxmlformats.org/officeDocument/2006/relationships/tags" Target="../tags/tag94.xml"/><Relationship Id="rId2" Type="http://schemas.openxmlformats.org/officeDocument/2006/relationships/tags" Target="../tags/tag95.xml"/><Relationship Id="rId3" Type="http://schemas.openxmlformats.org/officeDocument/2006/relationships/tags" Target="../tags/tag96.xml"/><Relationship Id="rId4" Type="http://schemas.openxmlformats.org/officeDocument/2006/relationships/tags" Target="../tags/tag97.xml"/><Relationship Id="rId5" Type="http://schemas.openxmlformats.org/officeDocument/2006/relationships/tags" Target="../tags/tag98.xml"/><Relationship Id="rId6" Type="http://schemas.openxmlformats.org/officeDocument/2006/relationships/slideLayout" Target="../slideLayouts/slideLayout2.xml"/><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34.png"/><Relationship Id="rId1" Type="http://schemas.openxmlformats.org/officeDocument/2006/relationships/tags" Target="../tags/tag99.x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tags" Target="../tags/tag105.xml"/><Relationship Id="rId8" Type="http://schemas.openxmlformats.org/officeDocument/2006/relationships/slideLayout" Target="../slideLayouts/slideLayout2.xml"/><Relationship Id="rId9" Type="http://schemas.openxmlformats.org/officeDocument/2006/relationships/notesSlide" Target="../notesSlides/notesSlide25.xml"/><Relationship Id="rId10" Type="http://schemas.openxmlformats.org/officeDocument/2006/relationships/image" Target="../media/image1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1524000"/>
            <a:ext cx="6553200" cy="5105400"/>
          </a:xfrm>
        </p:spPr>
        <p:txBody>
          <a:bodyPr/>
          <a:lstStyle/>
          <a:p>
            <a:pPr lvl="5"/>
            <a:endParaRPr lang="en-US" sz="1200" dirty="0" smtClean="0"/>
          </a:p>
          <a:p>
            <a:r>
              <a:rPr lang="en-US" sz="2400" dirty="0" smtClean="0"/>
              <a:t>Midterm 2 </a:t>
            </a:r>
            <a:r>
              <a:rPr lang="en-US" sz="2400" dirty="0" smtClean="0"/>
              <a:t>is in-class on </a:t>
            </a:r>
            <a:r>
              <a:rPr lang="en-US" sz="2400" dirty="0" smtClean="0"/>
              <a:t>Thursday Oct 31.</a:t>
            </a:r>
          </a:p>
          <a:p>
            <a:r>
              <a:rPr lang="en-US" sz="2400" dirty="0" smtClean="0"/>
              <a:t>The makeup date on Friday Nov 1 from 9:30-11am in 3401 Walnut room 401B.</a:t>
            </a:r>
          </a:p>
          <a:p>
            <a:r>
              <a:rPr lang="en-US" sz="2400" dirty="0" smtClean="0"/>
              <a:t>The answers to the practice midterm will be released later this afternoon.</a:t>
            </a:r>
          </a:p>
          <a:p>
            <a:r>
              <a:rPr lang="en-US" sz="2400" dirty="0" smtClean="0"/>
              <a:t>From today’s lecture, Bayes’ Nets will be on the exam, but Naive </a:t>
            </a:r>
            <a:r>
              <a:rPr lang="en-US" sz="2400" dirty="0"/>
              <a:t>B</a:t>
            </a:r>
            <a:r>
              <a:rPr lang="en-US" sz="2400" dirty="0" smtClean="0"/>
              <a:t>ayes won’t be on it.</a:t>
            </a:r>
          </a:p>
          <a:p>
            <a:endParaRPr lang="en-US" sz="2400" dirty="0"/>
          </a:p>
          <a:p>
            <a:r>
              <a:rPr lang="en-US" sz="2400" dirty="0" smtClean="0"/>
              <a:t>HW 6 on reinforcement learning is due on Nov 5</a:t>
            </a:r>
          </a:p>
          <a:p>
            <a:r>
              <a:rPr lang="en-US" sz="2400" dirty="0" smtClean="0"/>
              <a:t>EC 3 on adversarial learning is due Nov 7</a:t>
            </a:r>
            <a:endParaRPr lang="en-US" sz="2000" dirty="0"/>
          </a:p>
        </p:txBody>
      </p:sp>
    </p:spTree>
    <p:extLst>
      <p:ext uri="{BB962C8B-B14F-4D97-AF65-F5344CB8AC3E}">
        <p14:creationId xmlns:p14="http://schemas.microsoft.com/office/powerpoint/2010/main" val="77601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Common </a:t>
            </a:r>
            <a:r>
              <a:rPr lang="en-US" dirty="0" smtClean="0">
                <a:latin typeface="Calibri"/>
                <a:ea typeface="ＭＳ Ｐゴシック" pitchFamily="34" charset="-128"/>
                <a:cs typeface="Calibri"/>
              </a:rPr>
              <a:t>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Are </a:t>
            </a:r>
            <a:r>
              <a:rPr lang="en-US" dirty="0" smtClean="0"/>
              <a:t>two variables </a:t>
            </a:r>
            <a:r>
              <a:rPr lang="en-US" dirty="0" smtClean="0"/>
              <a:t>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a:t>
            </a:r>
            <a:r>
              <a:rPr lang="en-US" sz="2800" dirty="0" smtClean="0"/>
              <a:t>given some </a:t>
            </a:r>
            <a:r>
              <a:rPr lang="en-US" sz="2800" dirty="0"/>
              <a:t>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descendants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19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592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a:t>
            </a:r>
            <a:r>
              <a:rPr lang="en-US" dirty="0" smtClean="0"/>
              <a:t>Nets - </a:t>
            </a:r>
            <a:r>
              <a:rPr lang="en-US" dirty="0" err="1" smtClean="0"/>
              <a:t>Wrapup</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65506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a:t>
            </a:r>
            <a:r>
              <a:rPr lang="en-US" sz="2400" dirty="0" smtClean="0">
                <a:latin typeface="Calibri"/>
                <a:ea typeface="ＭＳ Ｐゴシック" pitchFamily="34" charset="-128"/>
                <a:cs typeface="Calibri"/>
              </a:rPr>
              <a:t>technique: Variable Elimination</a:t>
            </a:r>
            <a:endParaRPr lang="en-US" sz="2400" dirty="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Interleave </a:t>
            </a:r>
            <a:r>
              <a:rPr lang="en-US" sz="2000" dirty="0">
                <a:latin typeface="Calibri"/>
                <a:ea typeface="ＭＳ Ｐゴシック" pitchFamily="34" charset="-128"/>
                <a:cs typeface="Calibri"/>
              </a:rPr>
              <a:t>joining and marginalizing </a:t>
            </a:r>
            <a:endParaRPr lang="en-US" sz="2000" dirty="0" smtClean="0">
              <a:latin typeface="Calibri"/>
              <a:ea typeface="ＭＳ Ｐゴシック" pitchFamily="34" charset="-128"/>
              <a:cs typeface="Calibri"/>
            </a:endParaRPr>
          </a:p>
          <a:p>
            <a:pPr lvl="1"/>
            <a:r>
              <a:rPr lang="en-US" sz="2000" dirty="0" smtClean="0">
                <a:latin typeface="Calibri"/>
                <a:cs typeface="Calibri"/>
              </a:rPr>
              <a:t>Still </a:t>
            </a:r>
            <a:r>
              <a:rPr lang="en-US" sz="2000" dirty="0">
                <a:latin typeface="Calibri"/>
                <a:cs typeface="Calibri"/>
              </a:rPr>
              <a:t>NP-hard, but usually much faster than inference by </a:t>
            </a:r>
            <a:r>
              <a:rPr lang="en-US" sz="2000" dirty="0" smtClean="0">
                <a:latin typeface="Calibri"/>
                <a:cs typeface="Calibri"/>
              </a:rPr>
              <a:t>enumeration</a:t>
            </a:r>
          </a:p>
          <a:p>
            <a:pPr lvl="1"/>
            <a:r>
              <a:rPr lang="en-US" sz="2000" dirty="0" smtClean="0">
                <a:latin typeface="Calibri"/>
                <a:cs typeface="Calibri"/>
              </a:rPr>
              <a:t>See the textbook for a description.</a:t>
            </a:r>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a:t>
            </a:r>
            <a:r>
              <a:rPr lang="en-US" smtClean="0">
                <a:solidFill>
                  <a:srgbClr val="FF0000"/>
                </a:solidFill>
              </a:rPr>
              <a:t>20.1-20.1</a:t>
            </a:r>
            <a:endParaRPr lang="en-US" dirty="0"/>
          </a:p>
        </p:txBody>
      </p:sp>
    </p:spTree>
    <p:extLst>
      <p:ext uri="{BB962C8B-B14F-4D97-AF65-F5344CB8AC3E}">
        <p14:creationId xmlns:p14="http://schemas.microsoft.com/office/powerpoint/2010/main" val="1482596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err="1" smtClean="0"/>
              <a:t>Bayes</a:t>
            </a:r>
            <a:endParaRPr lang="en-US" sz="2800" dirty="0" smtClean="0"/>
          </a:p>
        </p:txBody>
      </p:sp>
    </p:spTree>
    <p:extLst>
      <p:ext uri="{BB962C8B-B14F-4D97-AF65-F5344CB8AC3E}">
        <p14:creationId xmlns:p14="http://schemas.microsoft.com/office/powerpoint/2010/main" val="140558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dirty="0" smtClean="0">
                <a:latin typeface="Calibri"/>
                <a:cs typeface="Calibri"/>
              </a:rPr>
              <a:t>Review: Conditional </a:t>
            </a:r>
            <a:r>
              <a:rPr lang="en-US" dirty="0" smtClean="0">
                <a:latin typeface="Calibri"/>
                <a:cs typeface="Calibri"/>
              </a:rPr>
              <a:t>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a:t>
            </a:r>
            <a:r>
              <a:rPr lang="en-US" dirty="0">
                <a:latin typeface="Calibri"/>
                <a:cs typeface="Calibri"/>
              </a:rPr>
              <a:t>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latin typeface="Calibri"/>
                <a:cs typeface="Calibri"/>
              </a:rPr>
              <a:t>Review: </a:t>
            </a:r>
            <a:r>
              <a:rPr lang="en-US" dirty="0" smtClean="0">
                <a:latin typeface="Calibri"/>
                <a:ea typeface="ＭＳ Ｐゴシック" pitchFamily="34" charset="-128"/>
                <a:cs typeface="Calibri"/>
              </a:rPr>
              <a:t>Bayes Nets Assumptions</a:t>
            </a:r>
            <a:endParaRPr lang="en-US" dirty="0" smtClean="0">
              <a:latin typeface="Calibri"/>
              <a:ea typeface="ＭＳ Ｐゴシック" pitchFamily="34" charset="-128"/>
              <a:cs typeface="Calibri"/>
            </a:endParaRP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the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a:t>
            </a:r>
          </a:p>
          <a:p>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There are 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2816539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14286698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Next Time: Perceptron!</a:t>
            </a:r>
          </a:p>
        </p:txBody>
      </p:sp>
      <p:sp>
        <p:nvSpPr>
          <p:cNvPr id="40963" name="Rectangle 3"/>
          <p:cNvSpPr>
            <a:spLocks noGrp="1" noChangeArrowheads="1"/>
          </p:cNvSpPr>
          <p:nvPr>
            <p:ph idx="1"/>
          </p:nvPr>
        </p:nvSpPr>
        <p:spPr/>
        <p:txBody>
          <a:bodyPr/>
          <a:lstStyle/>
          <a:p>
            <a:pPr eaLnBrk="1" hangingPunct="1"/>
            <a:endParaRPr lang="en-US" smtClean="0"/>
          </a:p>
        </p:txBody>
      </p:sp>
    </p:spTree>
    <p:extLst>
      <p:ext uri="{BB962C8B-B14F-4D97-AF65-F5344CB8AC3E}">
        <p14:creationId xmlns:p14="http://schemas.microsoft.com/office/powerpoint/2010/main" val="13335837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smtClean="0">
                <a:latin typeface="Calibri"/>
                <a:cs typeface="Calibri"/>
              </a:rPr>
              <a:t>Review</a:t>
            </a:r>
            <a:r>
              <a:rPr lang="en-US" dirty="0" smtClean="0">
                <a:latin typeface="Calibri"/>
                <a:ea typeface="ＭＳ Ｐゴシック" pitchFamily="34" charset="-128"/>
                <a:cs typeface="Calibri"/>
              </a:rPr>
              <a:t>: </a:t>
            </a:r>
            <a:r>
              <a:rPr lang="en-US" dirty="0">
                <a:latin typeface="Calibri"/>
                <a:ea typeface="ＭＳ Ｐゴシック" pitchFamily="34" charset="-128"/>
                <a:cs typeface="Calibri"/>
              </a:rPr>
              <a:t>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55740</TotalTime>
  <Words>4553</Words>
  <Application>Microsoft Macintosh PowerPoint</Application>
  <PresentationFormat>Widescreen</PresentationFormat>
  <Paragraphs>1025</Paragraphs>
  <Slides>67</Slides>
  <Notes>25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Calibri</vt:lpstr>
      <vt:lpstr>Courier New</vt:lpstr>
      <vt:lpstr>Helvetica</vt:lpstr>
      <vt:lpstr>Mangal</vt:lpstr>
      <vt:lpstr>ＭＳ Ｐゴシック</vt:lpstr>
      <vt:lpstr>Symbol</vt:lpstr>
      <vt:lpstr>Times New Roman</vt:lpstr>
      <vt:lpstr>Verdana</vt:lpstr>
      <vt:lpstr>Wingdings</vt:lpstr>
      <vt:lpstr>Arial</vt:lpstr>
      <vt:lpstr>dan-berkeley-nlp-v1</vt:lpstr>
      <vt:lpstr>Announcements</vt:lpstr>
      <vt:lpstr>PowerPoint Presentation</vt:lpstr>
      <vt:lpstr>Review: Conditional Independence</vt:lpstr>
      <vt:lpstr>Review: Conditional Independence</vt:lpstr>
      <vt:lpstr>Review: Bayes Nets Assumptions</vt:lpstr>
      <vt:lpstr>D-separation: Outline</vt:lpstr>
      <vt:lpstr>D-separation: Outline</vt:lpstr>
      <vt:lpstr>Review: Causal Chains</vt:lpstr>
      <vt:lpstr>Review: Causal Chains</vt:lpstr>
      <vt:lpstr>Review: Common Cause</vt:lpstr>
      <vt:lpstr>Review: Common Cause</vt:lpstr>
      <vt:lpstr>Review: Common Effect</vt:lpstr>
      <vt:lpstr>Are two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3377</cp:revision>
  <cp:lastPrinted>2019-07-31T17:37:51Z</cp:lastPrinted>
  <dcterms:created xsi:type="dcterms:W3CDTF">2004-08-27T04:16:05Z</dcterms:created>
  <dcterms:modified xsi:type="dcterms:W3CDTF">2019-10-29T14:48:39Z</dcterms:modified>
</cp:coreProperties>
</file>